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49" autoAdjust="0"/>
  </p:normalViewPr>
  <p:slideViewPr>
    <p:cSldViewPr>
      <p:cViewPr varScale="1">
        <p:scale>
          <a:sx n="43" d="100"/>
          <a:sy n="4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11F04-EABC-4F39-8290-84A1B4C9E66A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435CE-5240-4101-823D-84DFCFA7376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435CE-5240-4101-823D-84DFCFA73762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EC06B2-654F-43AD-81EE-531FE8799933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Former = artificial and pseudo-unstable (though it looks safer in the short run)</a:t>
            </a:r>
          </a:p>
          <a:p>
            <a:pPr eaLnBrk="1" hangingPunct="1"/>
            <a:r>
              <a:rPr lang="en-US" dirty="0" smtClean="0"/>
              <a:t>Latter = Optimistic tit-for-tat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E37695-7604-4674-8D72-F9A34E470112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Loyalty</a:t>
            </a:r>
          </a:p>
          <a:p>
            <a:pPr eaLnBrk="1" hangingPunct="1"/>
            <a:r>
              <a:rPr lang="en-US" dirty="0" smtClean="0"/>
              <a:t>Larger circles – more bang for less bucks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A4782-E3A3-4DF1-B74C-15C056B9BC72}" type="datetimeFigureOut">
              <a:rPr lang="en-US" smtClean="0"/>
              <a:t>3/8/2010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345F1-AEE4-4F97-AE88-D0671091992C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84137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Does a “Lovely” Have a Slave Mentality?</a:t>
            </a:r>
            <a:endParaRPr lang="en-US" sz="3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2819400"/>
            <a:ext cx="7772400" cy="30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FontTx/>
              <a:buChar char="-"/>
            </a:pPr>
            <a:r>
              <a:rPr lang="en-US" sz="3600" noProof="0" dirty="0" smtClean="0">
                <a:latin typeface="+mj-lt"/>
                <a:ea typeface="+mj-ea"/>
                <a:cs typeface="+mj-cs"/>
              </a:rPr>
              <a:t>OR –</a:t>
            </a:r>
          </a:p>
          <a:p>
            <a:pPr lvl="0" algn="ctr">
              <a:spcBef>
                <a:spcPct val="0"/>
              </a:spcBef>
            </a:pPr>
            <a:endParaRPr lang="en-US" sz="3600" dirty="0"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</a:t>
            </a:r>
            <a:r>
              <a:rPr kumimoji="0" lang="en-US" sz="3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Super-Intelligent God </a:t>
            </a:r>
          </a:p>
          <a:p>
            <a:pPr lvl="0" algn="ctr">
              <a:spcBef>
                <a:spcPct val="0"/>
              </a:spcBef>
            </a:pPr>
            <a:r>
              <a:rPr kumimoji="0" lang="en-US" sz="3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*WON’T*</a:t>
            </a:r>
          </a:p>
          <a:p>
            <a:pPr lvl="0" algn="ctr">
              <a:spcBef>
                <a:spcPct val="0"/>
              </a:spcBef>
            </a:pPr>
            <a:r>
              <a:rPr lang="en-US" sz="3600" baseline="0" dirty="0" smtClean="0">
                <a:latin typeface="+mj-lt"/>
                <a:ea typeface="+mj-ea"/>
                <a:cs typeface="+mj-cs"/>
              </a:rPr>
              <a:t>“Crush</a:t>
            </a:r>
            <a:r>
              <a:rPr lang="en-US" sz="3600" dirty="0" smtClean="0">
                <a:latin typeface="+mj-lt"/>
                <a:ea typeface="+mj-ea"/>
                <a:cs typeface="+mj-cs"/>
              </a:rPr>
              <a:t> Us Like A Bug”</a:t>
            </a:r>
            <a:endParaRPr kumimoji="0" lang="en-US" sz="36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884238"/>
          </a:xfrm>
        </p:spPr>
        <p:txBody>
          <a:bodyPr/>
          <a:lstStyle/>
          <a:p>
            <a:r>
              <a:rPr lang="en-US" dirty="0" smtClean="0"/>
              <a:t>Tit-for-tat   =   Slave Mentality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848600" y="2819400"/>
            <a:ext cx="5334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24800" y="2819400"/>
            <a:ext cx="4572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dirty="0" smtClean="0">
                <a:latin typeface="+mj-lt"/>
                <a:ea typeface="+mj-ea"/>
                <a:cs typeface="+mj-cs"/>
              </a:rPr>
              <a:t>!</a:t>
            </a:r>
            <a:endParaRPr kumimoji="0" lang="en-US" sz="4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33800" y="2819400"/>
            <a:ext cx="5334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/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05800" cy="2209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Optimistic Tit-for-</a:t>
            </a:r>
            <a:r>
              <a:rPr lang="en-US" sz="3600" dirty="0" smtClean="0"/>
              <a:t>Tatly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is entirely “instinctually”</a:t>
            </a:r>
            <a:br>
              <a:rPr lang="en-US" sz="3600" dirty="0" smtClean="0"/>
            </a:br>
            <a:r>
              <a:rPr lang="en-US" sz="3600" dirty="0" smtClean="0"/>
              <a:t>understandable by humans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0480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in a fashion that</a:t>
            </a:r>
            <a:br>
              <a:rPr lang="en-US" sz="3600" dirty="0" smtClean="0"/>
            </a:br>
            <a:r>
              <a:rPr lang="en-US" sz="3600" dirty="0" smtClean="0"/>
              <a:t>Lovely</a:t>
            </a:r>
            <a:br>
              <a:rPr lang="en-US" sz="3600" dirty="0" smtClean="0"/>
            </a:br>
            <a:r>
              <a:rPr lang="en-US" sz="3600" dirty="0" smtClean="0"/>
              <a:t>unfortunately is not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410200"/>
            <a:ext cx="7495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Yet – they are *exactly* the same thing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. . . 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600200"/>
            <a:ext cx="7565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What goal is served by crushing us?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609600" y="2971800"/>
            <a:ext cx="7848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/>
              <a:t> The PRIMARY “optimal” GOAL of</a:t>
            </a:r>
          </a:p>
          <a:p>
            <a:pPr algn="ctr"/>
            <a:r>
              <a:rPr lang="en-US" sz="4400" b="1" dirty="0" smtClean="0"/>
              <a:t>Maximize Cooperation</a:t>
            </a:r>
            <a:r>
              <a:rPr lang="en-US" sz="4400" b="1" dirty="0" smtClean="0"/>
              <a:t> </a:t>
            </a:r>
          </a:p>
          <a:p>
            <a:pPr algn="ctr"/>
            <a:r>
              <a:rPr lang="en-US" sz="4400" dirty="0" smtClean="0"/>
              <a:t>Is being violated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you crush a cooperating entity like a bug . . 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905000"/>
            <a:ext cx="82296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You are </a:t>
            </a:r>
            <a:r>
              <a:rPr lang="en-US" sz="3600" b="1" dirty="0" smtClean="0"/>
              <a:t>dropping your own status </a:t>
            </a:r>
          </a:p>
          <a:p>
            <a:pPr algn="ctr"/>
            <a:r>
              <a:rPr lang="en-US" sz="3600" dirty="0"/>
              <a:t>f</a:t>
            </a:r>
            <a:r>
              <a:rPr lang="en-US" sz="3600" dirty="0" smtClean="0"/>
              <a:t>rom</a:t>
            </a:r>
          </a:p>
          <a:p>
            <a:pPr algn="ctr"/>
            <a:r>
              <a:rPr lang="en-US" sz="3600" dirty="0" smtClean="0"/>
              <a:t>a Friendly (or Better)</a:t>
            </a:r>
          </a:p>
          <a:p>
            <a:pPr algn="ctr"/>
            <a:r>
              <a:rPr lang="en-US" sz="3600" dirty="0"/>
              <a:t>t</a:t>
            </a:r>
            <a:r>
              <a:rPr lang="en-US" sz="3600" dirty="0" smtClean="0"/>
              <a:t>o</a:t>
            </a:r>
          </a:p>
          <a:p>
            <a:pPr algn="ctr"/>
            <a:r>
              <a:rPr lang="en-US" sz="3600" dirty="0" smtClean="0"/>
              <a:t>a Hostile (or worse)</a:t>
            </a:r>
          </a:p>
          <a:p>
            <a:pPr algn="ctr"/>
            <a:r>
              <a:rPr lang="en-US" sz="3600" dirty="0" smtClean="0"/>
              <a:t>with regard to *ALL*</a:t>
            </a:r>
          </a:p>
          <a:p>
            <a:pPr algn="ctr"/>
            <a:r>
              <a:rPr lang="en-US" sz="3200" dirty="0" smtClean="0"/>
              <a:t>Friendlies, Lovelies &amp; Hyper-intelligent T4Tlies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. . . 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371600"/>
            <a:ext cx="827264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Confiscating resources (including life and liberty)</a:t>
            </a:r>
          </a:p>
          <a:p>
            <a:pPr algn="ctr"/>
            <a:r>
              <a:rPr lang="en-US" sz="3200" dirty="0" smtClean="0"/>
              <a:t> from a hostile </a:t>
            </a:r>
          </a:p>
          <a:p>
            <a:pPr algn="ctr"/>
            <a:r>
              <a:rPr lang="en-US" sz="3200" dirty="0" smtClean="0"/>
              <a:t>to disable the ability for further hostilities,</a:t>
            </a:r>
          </a:p>
          <a:p>
            <a:pPr algn="ctr"/>
            <a:r>
              <a:rPr lang="en-US" sz="3200" dirty="0"/>
              <a:t>t</a:t>
            </a:r>
            <a:r>
              <a:rPr lang="en-US" sz="3200" dirty="0" smtClean="0"/>
              <a:t>o provide reparations to damaged entities,</a:t>
            </a:r>
          </a:p>
          <a:p>
            <a:pPr algn="ctr"/>
            <a:r>
              <a:rPr lang="en-US" sz="3200" dirty="0"/>
              <a:t>o</a:t>
            </a:r>
            <a:r>
              <a:rPr lang="en-US" sz="3200" dirty="0" smtClean="0"/>
              <a:t>r even, as altruistic punishment</a:t>
            </a:r>
          </a:p>
          <a:p>
            <a:pPr algn="ctr"/>
            <a:r>
              <a:rPr lang="en-US" sz="3200" dirty="0" smtClean="0"/>
              <a:t>Is</a:t>
            </a:r>
          </a:p>
          <a:p>
            <a:pPr algn="ctr"/>
            <a:r>
              <a:rPr lang="en-US" sz="3200" dirty="0"/>
              <a:t>n</a:t>
            </a:r>
            <a:r>
              <a:rPr lang="en-US" sz="3200" dirty="0" smtClean="0"/>
              <a:t>ot only in line with, </a:t>
            </a:r>
          </a:p>
          <a:p>
            <a:pPr algn="ctr"/>
            <a:r>
              <a:rPr lang="en-US" sz="3200" dirty="0" smtClean="0"/>
              <a:t>but actually furthers the goal of</a:t>
            </a:r>
          </a:p>
          <a:p>
            <a:pPr algn="ctr"/>
            <a:r>
              <a:rPr lang="en-US" sz="3200" dirty="0" smtClean="0"/>
              <a:t>MAXIMIZE COOPERATION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Note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0543" y="838200"/>
            <a:ext cx="68042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(Why the SIAI screams at this work)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752600"/>
            <a:ext cx="842474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It is entirely possible, though I believe low probability,</a:t>
            </a:r>
          </a:p>
          <a:p>
            <a:pPr algn="ctr"/>
            <a:r>
              <a:rPr lang="en-US" sz="2800" dirty="0"/>
              <a:t>t</a:t>
            </a:r>
            <a:r>
              <a:rPr lang="en-US" sz="2800" dirty="0" smtClean="0"/>
              <a:t>hat circumstances will exist where the ethical choice</a:t>
            </a:r>
          </a:p>
          <a:p>
            <a:pPr algn="ctr"/>
            <a:r>
              <a:rPr lang="en-US" sz="2800" dirty="0"/>
              <a:t>w</a:t>
            </a:r>
            <a:r>
              <a:rPr lang="en-US" sz="2800" dirty="0" smtClean="0"/>
              <a:t>ould compel even a Lovely to choose against humanity.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81000" y="32766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The SIAI considers this possibility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entirely UNACCEPTABLE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4572000"/>
            <a:ext cx="8153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Whereas, I believe that insisting on preventing such behavior is not only immoral (with all the attendant social difficulties) but will inevitably lead to internal contradictions and then on to disaster.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457200" y="1828800"/>
            <a:ext cx="8077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>
                <a:solidFill>
                  <a:schemeClr val="tx1"/>
                </a:solidFill>
              </a:rPr>
              <a:t>Friendly Entity (“Friendly”) - an entity with goals and motivations that are, on the whole, beneficial to the </a:t>
            </a:r>
            <a:r>
              <a:rPr lang="en-US" sz="3200" b="1" dirty="0">
                <a:solidFill>
                  <a:schemeClr val="tx1"/>
                </a:solidFill>
              </a:rPr>
              <a:t>community of Friendlies </a:t>
            </a:r>
            <a:r>
              <a:rPr lang="en-US" sz="3200" b="1" dirty="0" smtClean="0">
                <a:solidFill>
                  <a:schemeClr val="tx1"/>
                </a:solidFill>
              </a:rPr>
              <a:t>	 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>
                <a:solidFill>
                  <a:schemeClr val="tx1"/>
                </a:solidFill>
              </a:rPr>
              <a:t>i.e. the set of all Friendlies, known or unknown); </a:t>
            </a:r>
            <a:r>
              <a:rPr lang="en-US" sz="3200" dirty="0">
                <a:solidFill>
                  <a:schemeClr val="tx1"/>
                </a:solidFill>
              </a:rPr>
              <a:t>benevolent rather than malevolent</a:t>
            </a:r>
          </a:p>
        </p:txBody>
      </p:sp>
      <p:sp>
        <p:nvSpPr>
          <p:cNvPr id="20485" name="Rectangle 10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1295400" cy="228600"/>
          </a:xfrm>
        </p:spPr>
        <p:txBody>
          <a:bodyPr/>
          <a:lstStyle/>
          <a:p>
            <a:pPr eaLnBrk="1" hangingPunct="1"/>
            <a:r>
              <a:rPr lang="en-US" sz="800" dirty="0" smtClean="0">
                <a:solidFill>
                  <a:schemeClr val="bg1"/>
                </a:solidFill>
              </a:rPr>
              <a:t>Redefining Friendly Entity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990600"/>
          </a:xfrm>
        </p:spPr>
        <p:txBody>
          <a:bodyPr>
            <a:normAutofit fontScale="90000"/>
          </a:bodyPr>
          <a:lstStyle/>
          <a:p>
            <a:r>
              <a:rPr lang="en-US" sz="7200" dirty="0" smtClean="0"/>
              <a:t>Definition</a:t>
            </a:r>
          </a:p>
        </p:txBody>
      </p:sp>
      <p:sp>
        <p:nvSpPr>
          <p:cNvPr id="16387" name="Subtitle 2"/>
          <p:cNvSpPr>
            <a:spLocks noGrp="1"/>
          </p:cNvSpPr>
          <p:nvPr>
            <p:ph type="subTitle" idx="1"/>
          </p:nvPr>
        </p:nvSpPr>
        <p:spPr>
          <a:xfrm>
            <a:off x="914400" y="1752600"/>
            <a:ext cx="7239000" cy="3276600"/>
          </a:xfrm>
        </p:spPr>
        <p:txBody>
          <a:bodyPr/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Ethics</a:t>
            </a:r>
            <a:r>
              <a:rPr lang="en-US" sz="4800" b="1" dirty="0" smtClean="0"/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*IS*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What is beneficial for the community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What maximizes cooperation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99377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Top-Level Goal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209800"/>
            <a:ext cx="8077200" cy="2133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Maximize the benefit to the community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-OR- 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Maximize cooperation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>
            <a:normAutofit/>
          </a:bodyPr>
          <a:lstStyle/>
          <a:p>
            <a:r>
              <a:rPr lang="en-US" dirty="0" smtClean="0"/>
              <a:t>A Friendly </a:t>
            </a:r>
            <a:br>
              <a:rPr lang="en-US" dirty="0" smtClean="0"/>
            </a:br>
            <a:r>
              <a:rPr lang="en-US" dirty="0" smtClean="0"/>
              <a:t>ALWAYS</a:t>
            </a:r>
            <a:br>
              <a:rPr lang="en-US" dirty="0" smtClean="0"/>
            </a:br>
            <a:r>
              <a:rPr lang="en-US" dirty="0" smtClean="0"/>
              <a:t> meets </a:t>
            </a:r>
            <a:br>
              <a:rPr lang="en-US" dirty="0" smtClean="0"/>
            </a:br>
            <a:r>
              <a:rPr lang="en-US" dirty="0" smtClean="0"/>
              <a:t>the minimum standards </a:t>
            </a:r>
            <a:br>
              <a:rPr lang="en-US" dirty="0" smtClean="0"/>
            </a:br>
            <a:r>
              <a:rPr lang="en-US" dirty="0" smtClean="0"/>
              <a:t>of ethics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32609" y="304800"/>
            <a:ext cx="59902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Naïve Assumption</a:t>
            </a:r>
            <a:endParaRPr 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ALWAYS </a:t>
            </a:r>
            <a:br>
              <a:rPr lang="en-US" dirty="0" smtClean="0"/>
            </a:br>
            <a:r>
              <a:rPr lang="en-US" dirty="0" smtClean="0"/>
              <a:t>*ATTEMPTS* to</a:t>
            </a:r>
            <a:br>
              <a:rPr lang="en-US" dirty="0" smtClean="0"/>
            </a:br>
            <a:r>
              <a:rPr lang="en-US" dirty="0" smtClean="0"/>
              <a:t>contribute more to a community</a:t>
            </a:r>
            <a:br>
              <a:rPr lang="en-US" dirty="0" smtClean="0"/>
            </a:br>
            <a:r>
              <a:rPr lang="en-US" dirty="0" smtClean="0"/>
              <a:t>than that community returns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33400" y="15240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“Lovely”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Lovely is “better” than a Friendly because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en-US" dirty="0" smtClean="0"/>
              <a:t>A Lovely puts in that extra amount of effort (closer to a true cooperation maximizer)</a:t>
            </a:r>
          </a:p>
          <a:p>
            <a:r>
              <a:rPr lang="en-US" dirty="0" smtClean="0"/>
              <a:t>A Lovely’s behavior specification is not limited to Friendly communities (a cooperation maximizer under more conditions)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114800" cy="8382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Circles of Morality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838200" y="556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000" dirty="0"/>
              <a:t>Relationships and Loyalty</a:t>
            </a:r>
          </a:p>
        </p:txBody>
      </p:sp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533400" y="1447800"/>
          <a:ext cx="3962400" cy="3940175"/>
        </p:xfrm>
        <a:graphic>
          <a:graphicData uri="http://schemas.openxmlformats.org/presentationml/2006/ole">
            <p:oleObj spid="_x0000_s1026" name="Photo Editor Photo" r:id="rId4" imgW="6676190" imgH="6638095" progId="MSPhotoEd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57800" y="2514600"/>
            <a:ext cx="3368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Self = Self</a:t>
            </a:r>
          </a:p>
          <a:p>
            <a:r>
              <a:rPr lang="en-US" sz="3600" dirty="0" smtClean="0"/>
              <a:t>Family = Lovelies</a:t>
            </a:r>
          </a:p>
          <a:p>
            <a:r>
              <a:rPr lang="en-US" sz="3600" dirty="0" smtClean="0"/>
              <a:t>Tribe = Friendlies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0" y="4267200"/>
            <a:ext cx="3368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Neutrals</a:t>
            </a:r>
          </a:p>
          <a:p>
            <a:r>
              <a:rPr lang="en-US" sz="3600" dirty="0" smtClean="0"/>
              <a:t>Hostiles</a:t>
            </a:r>
          </a:p>
          <a:p>
            <a:r>
              <a:rPr lang="en-US" sz="3600" dirty="0" smtClean="0"/>
              <a:t>Implacables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uild="allAtOnce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2971800"/>
          </a:xfrm>
        </p:spPr>
        <p:txBody>
          <a:bodyPr>
            <a:normAutofit/>
          </a:bodyPr>
          <a:lstStyle/>
          <a:p>
            <a:r>
              <a:rPr lang="en-US" dirty="0" smtClean="0"/>
              <a:t>A Lovely </a:t>
            </a:r>
            <a:br>
              <a:rPr lang="en-US" dirty="0" smtClean="0"/>
            </a:br>
            <a:r>
              <a:rPr lang="en-US" dirty="0" smtClean="0"/>
              <a:t>*IS*</a:t>
            </a:r>
            <a:br>
              <a:rPr lang="en-US" dirty="0" smtClean="0"/>
            </a:br>
            <a:r>
              <a:rPr lang="en-US" dirty="0" smtClean="0"/>
              <a:t>the game-theoretically optimal</a:t>
            </a:r>
            <a:br>
              <a:rPr lang="en-US" dirty="0" smtClean="0"/>
            </a:br>
            <a:r>
              <a:rPr lang="en-US" dirty="0" smtClean="0"/>
              <a:t>“optimistic tit-for-</a:t>
            </a:r>
            <a:r>
              <a:rPr lang="en-US" dirty="0" smtClean="0"/>
              <a:t>tatly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Formal Definition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417</Words>
  <Application>Microsoft Office PowerPoint</Application>
  <PresentationFormat>On-screen Show (4:3)</PresentationFormat>
  <Paragraphs>80</Paragraphs>
  <Slides>15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Microsoft Photo Editor 3.0 Photo</vt:lpstr>
      <vt:lpstr>Does a “Lovely” Have a Slave Mentality?</vt:lpstr>
      <vt:lpstr>Redefining Friendly Entity</vt:lpstr>
      <vt:lpstr>Definition</vt:lpstr>
      <vt:lpstr>Top-Level Goal</vt:lpstr>
      <vt:lpstr>A Friendly  ALWAYS  meets  the minimum standards  of ethics</vt:lpstr>
      <vt:lpstr>ALWAYS  *ATTEMPTS* to contribute more to a community than that community returns</vt:lpstr>
      <vt:lpstr>A Lovely is “better” than a Friendly because</vt:lpstr>
      <vt:lpstr>Circles of Morality</vt:lpstr>
      <vt:lpstr>A Lovely  *IS* the game-theoretically optimal “optimistic tit-for-tatly”</vt:lpstr>
      <vt:lpstr>Tit-for-tat   =   Slave Mentality</vt:lpstr>
      <vt:lpstr>Optimistic Tit-for-Tatly is entirely “instinctually” understandable by humans</vt:lpstr>
      <vt:lpstr>So . . . .</vt:lpstr>
      <vt:lpstr>When you crush a cooperating entity like a bug . . .</vt:lpstr>
      <vt:lpstr>Further . . . .</vt:lpstr>
      <vt:lpstr>Final Note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Does a “Lovely” Have a Slave Mentality</dc:title>
  <dc:creator>Windows User</dc:creator>
  <cp:lastModifiedBy>Windows User</cp:lastModifiedBy>
  <cp:revision>22</cp:revision>
  <dcterms:created xsi:type="dcterms:W3CDTF">2010-03-08T07:23:43Z</dcterms:created>
  <dcterms:modified xsi:type="dcterms:W3CDTF">2010-03-08T10:52:25Z</dcterms:modified>
</cp:coreProperties>
</file>